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8" r:id="rId5"/>
    <p:sldId id="269" r:id="rId6"/>
    <p:sldId id="259" r:id="rId7"/>
    <p:sldId id="260" r:id="rId8"/>
    <p:sldId id="267" r:id="rId9"/>
    <p:sldId id="264" r:id="rId10"/>
    <p:sldId id="262" r:id="rId11"/>
    <p:sldId id="265" r:id="rId12"/>
    <p:sldId id="266" r:id="rId13"/>
    <p:sldId id="270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Microsoft New Tai Lue" panose="020B0502040204020203" pitchFamily="34" charset="0"/>
      <p:regular r:id="rId22"/>
      <p:bold r:id="rId23"/>
    </p:embeddedFont>
    <p:embeddedFont>
      <p:font typeface="Microsoft YaHei UI" panose="020B0503020204020204" pitchFamily="34" charset="-122"/>
      <p:regular r:id="rId24"/>
      <p:bold r:id="rId25"/>
    </p:embeddedFont>
    <p:embeddedFont>
      <p:font typeface="華康新特黑體(P)" panose="020B0900000000000000" pitchFamily="34" charset="-120"/>
      <p:regular r:id="rId26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驄杰 潘" initials="驄杰" lastIdx="2" clrIdx="0">
    <p:extLst>
      <p:ext uri="{19B8F6BF-5375-455C-9EA6-DF929625EA0E}">
        <p15:presenceInfo xmlns:p15="http://schemas.microsoft.com/office/powerpoint/2012/main" userId="45c3772f7cb143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66FF33"/>
    <a:srgbClr val="FF5050"/>
    <a:srgbClr val="FF0000"/>
    <a:srgbClr val="CC0000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81250-8EBB-4903-AA90-96CF989E1223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235E1-0007-4539-AD84-CF9D3614D0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013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每個原因都各占比平均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235E1-0007-4539-AD84-CF9D3614D0C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13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第二點</a:t>
            </a:r>
            <a:r>
              <a:rPr lang="en-US" altLang="zh-TW" dirty="0"/>
              <a:t>:</a:t>
            </a:r>
            <a:r>
              <a:rPr lang="zh-TW" altLang="en-US" dirty="0"/>
              <a:t>可以得到較新的訊息，學到新的技巧，學到新的觀念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235E1-0007-4539-AD84-CF9D3614D0C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24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第二點</a:t>
            </a:r>
            <a:r>
              <a:rPr lang="en-US" altLang="zh-TW" dirty="0"/>
              <a:t>:</a:t>
            </a:r>
            <a:r>
              <a:rPr lang="zh-TW" altLang="en-US" dirty="0"/>
              <a:t>可以得到較新的訊息，學到新的技巧，學到新的觀念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235E1-0007-4539-AD84-CF9D3614D0C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980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228442-186D-4474-94AF-6499627F4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F4C4A9-77CE-4953-A779-3AF673261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F41C0E-0823-4B4A-81F8-1861C873B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2B4E-E4D6-4489-A954-840252548EB1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6E3D43-9429-4A7B-9E09-B0B65DAF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91213B-240A-4B77-A2E0-5EBDE6B5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B578-A9BD-44A8-A851-2140847C3F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22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EF6C0A-A2E7-4144-BD08-5D403514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90B9FB-D2F6-4914-833D-69844A9AA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2F85ED-ADA9-46E6-AAA2-D24F2D9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2B4E-E4D6-4489-A954-840252548EB1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1385C2-C290-469F-9B69-7CC7C5A9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9D46CD-C9F0-4A05-BFB2-5CA9E7D6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B578-A9BD-44A8-A851-2140847C3F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600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43A0875-7D5E-43F0-A765-E70FD7FC83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C4583E8-EC91-4D72-BF70-7D20D8850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4F54BB-9271-4CE2-9EFA-46472F29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2B4E-E4D6-4489-A954-840252548EB1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A6A193-3FE6-4BE6-A21D-D727F3850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5AB467-35D6-4D17-9039-EF17621E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B578-A9BD-44A8-A851-2140847C3F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8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D2CD0E-062B-4581-9677-9BEA9347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29A794-BC6F-4A8D-BAC1-C248EE488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E01B75-66AA-4F08-BCCA-54F1F3494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2B4E-E4D6-4489-A954-840252548EB1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D774CC-1C25-4788-AC54-6431586BB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125E93-CF79-4E01-B02B-B1A78E2C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B578-A9BD-44A8-A851-2140847C3F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35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05A8C5-B142-465D-B0DC-C56B5A661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5C5B1B-77B7-48BA-9708-0A1B340DA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5D905A-6DED-42DD-AA0D-F1228B809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2B4E-E4D6-4489-A954-840252548EB1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38D7B9-FA8B-4CC2-AE1B-6AABA2596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8C1186-67A6-4C73-8D7D-DE264DDE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B578-A9BD-44A8-A851-2140847C3F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466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D19F91-E48B-452C-8029-A0B95EC0E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4B257F-0608-4352-BCC5-2272DF79F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DF63F31-B2D2-47D9-9627-03A3084B6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3B47FB5-FAB6-4D28-92C1-300EC4D88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2B4E-E4D6-4489-A954-840252548EB1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D4F330-28B1-4DF1-BB02-95ED320A3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9DFCC46-46D3-4263-ACC2-EFCEDCEE7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B578-A9BD-44A8-A851-2140847C3F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51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EE919-7B3C-41B0-8E8D-C2C2AF1A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AA462D-B2B5-4E91-8EB3-AFEACD101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BA5153-ABFA-45A7-9CCC-1745BA9D8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AEC15A5-3F9A-4D61-BC3B-1813F9846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F346ADB-2656-423C-B2EF-73DB9C010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62DA979-3BDD-40D4-BAC2-65662FD44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2B4E-E4D6-4489-A954-840252548EB1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55DA66D-30A1-4D5F-BF25-9AB951EC2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B5CC354-C8A8-4D1C-9E10-3107B65F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B578-A9BD-44A8-A851-2140847C3F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329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7D510D-E197-42B5-B250-91D0BA20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537F0A4-EAE8-4C21-8FAC-E16848673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2B4E-E4D6-4489-A954-840252548EB1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C1E224-C690-4FDD-8922-46594F80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7C18456-ACE5-4440-BB66-0E444CE68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B578-A9BD-44A8-A851-2140847C3F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87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06B7851-B036-432A-8BB3-DBE4AFEE2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2B4E-E4D6-4489-A954-840252548EB1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58474B0-B514-4EA5-8EE6-CEEDB98A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1B0BC3-05FF-45BA-88EC-78FEFE9C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B578-A9BD-44A8-A851-2140847C3F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813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2446F8-1C21-45FB-88F4-F2254C853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46F7AD-8ECD-4446-A4A7-64B012430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66F801-5B9A-4541-9691-FB41B9CF7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11BE80C-8AE9-402A-B417-7DB84A4F1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2B4E-E4D6-4489-A954-840252548EB1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18F8429-CA08-4381-9D8B-F84114C7B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D1123F0-BB5F-427A-B8FF-680BD852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B578-A9BD-44A8-A851-2140847C3F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296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C0B0AD-3322-4140-8163-4672A4BE8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9ECDC49-0134-4111-9EA5-0B286D28D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9B17488-EF79-43D7-905D-6E29B313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A3D9466-8B61-489C-BBB3-1F21FA88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2B4E-E4D6-4489-A954-840252548EB1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15F384-A1BD-4B50-8B5F-AF812857F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55AD5D-C2FC-4861-98C5-DDB578F8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B578-A9BD-44A8-A851-2140847C3F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871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52766B4-4525-4A4F-807E-AC300193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6A2672-DB9F-4214-8B7D-D246D6963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BA362A-3797-479D-8DEE-34E92B5113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A2B4E-E4D6-4489-A954-840252548EB1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D8A1F-5558-4E99-B40E-8F3EEB01A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656F70-0C07-4059-84E4-E9B13BEF7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FB578-A9BD-44A8-A851-2140847C3F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34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A26FBF1-FD1C-4077-89A8-4D6631D2D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4988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1F991B8-66B6-4147-90E0-D32F4D211268}"/>
              </a:ext>
            </a:extLst>
          </p:cNvPr>
          <p:cNvSpPr txBox="1"/>
          <p:nvPr/>
        </p:nvSpPr>
        <p:spPr>
          <a:xfrm>
            <a:off x="2891161" y="2104008"/>
            <a:ext cx="640967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      自主學習</a:t>
            </a:r>
            <a:endParaRPr lang="en-US" altLang="zh-TW" sz="3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sz="3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學習項目</a:t>
            </a:r>
            <a:r>
              <a:rPr lang="en-US" altLang="zh-TW" sz="3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TW" altLang="en-US" sz="3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程式語言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08FAFD-5C8F-40D6-87B7-83A37473489A}"/>
              </a:ext>
            </a:extLst>
          </p:cNvPr>
          <p:cNvSpPr txBox="1"/>
          <p:nvPr/>
        </p:nvSpPr>
        <p:spPr>
          <a:xfrm>
            <a:off x="4110361" y="3429000"/>
            <a:ext cx="400382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     高</a:t>
            </a:r>
            <a:r>
              <a:rPr lang="en-US" altLang="zh-TW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102</a:t>
            </a:r>
            <a:r>
              <a:rPr lang="zh-TW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r>
            <a:r>
              <a:rPr lang="zh-TW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潘驄杰</a:t>
            </a:r>
          </a:p>
        </p:txBody>
      </p:sp>
    </p:spTree>
    <p:extLst>
      <p:ext uri="{BB962C8B-B14F-4D97-AF65-F5344CB8AC3E}">
        <p14:creationId xmlns:p14="http://schemas.microsoft.com/office/powerpoint/2010/main" val="46328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115DA41-E27A-47A5-907E-7CD2188FD461}"/>
              </a:ext>
            </a:extLst>
          </p:cNvPr>
          <p:cNvSpPr txBox="1"/>
          <p:nvPr/>
        </p:nvSpPr>
        <p:spPr>
          <a:xfrm>
            <a:off x="215429" y="386664"/>
            <a:ext cx="572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遇到的困難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C78C07D-4FB0-4D89-AA8B-8555FF564952}"/>
              </a:ext>
            </a:extLst>
          </p:cNvPr>
          <p:cNvSpPr txBox="1"/>
          <p:nvPr/>
        </p:nvSpPr>
        <p:spPr>
          <a:xfrm>
            <a:off x="385355" y="1870801"/>
            <a:ext cx="5907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*時間不夠用，放鬆時間變少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0F68AA2-3F12-404B-86AD-F6DA31F3FAB8}"/>
              </a:ext>
            </a:extLst>
          </p:cNvPr>
          <p:cNvSpPr txBox="1"/>
          <p:nvPr/>
        </p:nvSpPr>
        <p:spPr>
          <a:xfrm>
            <a:off x="385355" y="3293383"/>
            <a:ext cx="5907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*課業都要兼顧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E93B80-8EE7-43F1-B5E7-991391D72ACD}"/>
              </a:ext>
            </a:extLst>
          </p:cNvPr>
          <p:cNvSpPr txBox="1"/>
          <p:nvPr/>
        </p:nvSpPr>
        <p:spPr>
          <a:xfrm>
            <a:off x="-658091" y="4715965"/>
            <a:ext cx="5907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*程式打不出來的挫折感</a:t>
            </a:r>
          </a:p>
        </p:txBody>
      </p:sp>
    </p:spTree>
    <p:extLst>
      <p:ext uri="{BB962C8B-B14F-4D97-AF65-F5344CB8AC3E}">
        <p14:creationId xmlns:p14="http://schemas.microsoft.com/office/powerpoint/2010/main" val="906362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115DA41-E27A-47A5-907E-7CD2188FD461}"/>
              </a:ext>
            </a:extLst>
          </p:cNvPr>
          <p:cNvSpPr txBox="1"/>
          <p:nvPr/>
        </p:nvSpPr>
        <p:spPr>
          <a:xfrm>
            <a:off x="215429" y="386664"/>
            <a:ext cx="572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解決困難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A81BA24-E599-4555-AF3B-529210D96DDF}"/>
              </a:ext>
            </a:extLst>
          </p:cNvPr>
          <p:cNvSpPr txBox="1"/>
          <p:nvPr/>
        </p:nvSpPr>
        <p:spPr>
          <a:xfrm>
            <a:off x="310196" y="1252816"/>
            <a:ext cx="11571608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安排好時間</a:t>
            </a:r>
            <a:r>
              <a:rPr lang="en-US" altLang="zh-TW" sz="36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(ex.</a:t>
            </a:r>
            <a:r>
              <a:rPr lang="zh-TW" altLang="en-US" sz="36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玩遊戲時間必須變少、沒辦法看</a:t>
            </a:r>
            <a:r>
              <a:rPr lang="en-US" altLang="zh-TW" sz="36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Netflix)</a:t>
            </a:r>
            <a:endParaRPr lang="zh-TW" altLang="en-US" sz="3600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7BFE2CF-AFCD-427F-B441-00FEF2D32EDE}"/>
              </a:ext>
            </a:extLst>
          </p:cNvPr>
          <p:cNvSpPr txBox="1"/>
          <p:nvPr/>
        </p:nvSpPr>
        <p:spPr>
          <a:xfrm>
            <a:off x="310194" y="3844939"/>
            <a:ext cx="11671274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zh-TW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作息正常</a:t>
            </a:r>
            <a:r>
              <a:rPr lang="en-US" altLang="zh-TW" sz="3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(ex.</a:t>
            </a:r>
            <a:r>
              <a:rPr lang="zh-TW" altLang="en-US" sz="3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熬夜工程師寫</a:t>
            </a:r>
            <a:r>
              <a:rPr lang="en-US" altLang="zh-TW" sz="3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</a:t>
            </a:r>
            <a:r>
              <a:rPr lang="zh-TW" altLang="en-US" sz="3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，想不出來，把全公司</a:t>
            </a:r>
            <a:r>
              <a:rPr lang="en-US" altLang="zh-TW" sz="3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</a:t>
            </a:r>
            <a:r>
              <a:rPr lang="zh-TW" altLang="en-US" sz="3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刪掉</a:t>
            </a:r>
            <a:r>
              <a:rPr lang="en-US" altLang="zh-TW" sz="3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  <a:p>
            <a:r>
              <a:rPr lang="zh-TW" altLang="en-US" sz="30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</a:t>
            </a:r>
            <a:r>
              <a:rPr lang="zh-TW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動大腦的活動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9E31FF6-209C-42CB-BC6C-160062F7F392}"/>
              </a:ext>
            </a:extLst>
          </p:cNvPr>
          <p:cNvSpPr txBox="1"/>
          <p:nvPr/>
        </p:nvSpPr>
        <p:spPr>
          <a:xfrm>
            <a:off x="310194" y="2980898"/>
            <a:ext cx="1014413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多問別人</a:t>
            </a:r>
            <a:r>
              <a:rPr lang="en-US" altLang="zh-TW" sz="36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zh-TW" altLang="en-US" sz="36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多問人可以得到意外的收穫</a:t>
            </a:r>
            <a:r>
              <a:rPr lang="en-US" altLang="zh-TW" sz="36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endParaRPr lang="zh-TW" altLang="en-US" sz="3600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8335C2A-7AEA-409B-A931-2F0FF649913E}"/>
              </a:ext>
            </a:extLst>
          </p:cNvPr>
          <p:cNvSpPr txBox="1"/>
          <p:nvPr/>
        </p:nvSpPr>
        <p:spPr>
          <a:xfrm>
            <a:off x="310195" y="2116857"/>
            <a:ext cx="929571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心態調整</a:t>
            </a:r>
            <a:r>
              <a:rPr lang="en-US" altLang="zh-TW" sz="36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(ex.</a:t>
            </a:r>
            <a:r>
              <a:rPr lang="zh-TW" altLang="en-US" sz="36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寫</a:t>
            </a:r>
            <a:r>
              <a:rPr lang="en-US" altLang="zh-TW" sz="36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</a:t>
            </a:r>
            <a:r>
              <a:rPr lang="zh-TW" altLang="en-US" sz="36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之前的</a:t>
            </a:r>
            <a:r>
              <a:rPr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儀式</a:t>
            </a:r>
            <a:r>
              <a:rPr lang="en-US" altLang="zh-TW" sz="36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endParaRPr lang="zh-TW" altLang="en-US" sz="3600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16F73C9-C208-4C4E-8F60-619363596987}"/>
              </a:ext>
            </a:extLst>
          </p:cNvPr>
          <p:cNvSpPr txBox="1"/>
          <p:nvPr/>
        </p:nvSpPr>
        <p:spPr>
          <a:xfrm>
            <a:off x="310194" y="5078312"/>
            <a:ext cx="9802886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搭配興趣</a:t>
            </a:r>
            <a:r>
              <a:rPr lang="en-US" altLang="zh-TW" sz="36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zh-TW" altLang="en-US" sz="36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做出一個作品，會更有成就感</a:t>
            </a:r>
            <a:r>
              <a:rPr lang="en-US" altLang="zh-TW" sz="36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endParaRPr lang="zh-TW" altLang="en-US" sz="3600" b="1" dirty="0">
              <a:solidFill>
                <a:srgbClr val="FF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93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8115DA41-E27A-47A5-907E-7CD2188FD461}"/>
              </a:ext>
            </a:extLst>
          </p:cNvPr>
          <p:cNvSpPr txBox="1"/>
          <p:nvPr/>
        </p:nvSpPr>
        <p:spPr>
          <a:xfrm>
            <a:off x="215429" y="386664"/>
            <a:ext cx="572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額外收穫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EE8F9E-3808-4DFD-AD95-3DC11A1F60D3}"/>
              </a:ext>
            </a:extLst>
          </p:cNvPr>
          <p:cNvSpPr txBox="1"/>
          <p:nvPr/>
        </p:nvSpPr>
        <p:spPr>
          <a:xfrm>
            <a:off x="3247718" y="2069725"/>
            <a:ext cx="4848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英文</a:t>
            </a:r>
            <a:r>
              <a:rPr lang="en-US" altLang="zh-TW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數學 變得比較好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1BE97A8-9D8D-4396-8D1E-672322DFCF52}"/>
              </a:ext>
            </a:extLst>
          </p:cNvPr>
          <p:cNvSpPr txBox="1"/>
          <p:nvPr/>
        </p:nvSpPr>
        <p:spPr>
          <a:xfrm>
            <a:off x="2237898" y="4312360"/>
            <a:ext cx="771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可以和較多業界人士，高手交流</a:t>
            </a:r>
          </a:p>
        </p:txBody>
      </p:sp>
    </p:spTree>
    <p:extLst>
      <p:ext uri="{BB962C8B-B14F-4D97-AF65-F5344CB8AC3E}">
        <p14:creationId xmlns:p14="http://schemas.microsoft.com/office/powerpoint/2010/main" val="146881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48238FC-D73D-4118-88B1-2881C1A59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98" y="1437497"/>
            <a:ext cx="5490427" cy="399924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2755F2F-DEA3-4AEB-9D41-6FFD2081792F}"/>
              </a:ext>
            </a:extLst>
          </p:cNvPr>
          <p:cNvSpPr txBox="1"/>
          <p:nvPr/>
        </p:nvSpPr>
        <p:spPr>
          <a:xfrm>
            <a:off x="367829" y="539064"/>
            <a:ext cx="572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小成果</a:t>
            </a:r>
          </a:p>
        </p:txBody>
      </p:sp>
    </p:spTree>
    <p:extLst>
      <p:ext uri="{BB962C8B-B14F-4D97-AF65-F5344CB8AC3E}">
        <p14:creationId xmlns:p14="http://schemas.microsoft.com/office/powerpoint/2010/main" val="3344105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111DB9D1-33EB-4F0E-987B-6254222C7A09}"/>
              </a:ext>
            </a:extLst>
          </p:cNvPr>
          <p:cNvGrpSpPr/>
          <p:nvPr/>
        </p:nvGrpSpPr>
        <p:grpSpPr>
          <a:xfrm>
            <a:off x="1979721" y="1431524"/>
            <a:ext cx="514904" cy="3994951"/>
            <a:chOff x="4287915" y="1393794"/>
            <a:chExt cx="514904" cy="3994951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09DE9434-662C-443B-9376-9EDBB3176F19}"/>
                </a:ext>
              </a:extLst>
            </p:cNvPr>
            <p:cNvSpPr/>
            <p:nvPr/>
          </p:nvSpPr>
          <p:spPr>
            <a:xfrm>
              <a:off x="4287915" y="1393794"/>
              <a:ext cx="514904" cy="4971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67E587F5-195C-418F-BBAD-6C9839FE3DE2}"/>
                </a:ext>
              </a:extLst>
            </p:cNvPr>
            <p:cNvSpPr/>
            <p:nvPr/>
          </p:nvSpPr>
          <p:spPr>
            <a:xfrm>
              <a:off x="4287915" y="4891595"/>
              <a:ext cx="514904" cy="4971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926FC512-3223-4B16-B907-2CF0850417A5}"/>
                </a:ext>
              </a:extLst>
            </p:cNvPr>
            <p:cNvCxnSpPr>
              <a:cxnSpLocks/>
              <a:stCxn id="2" idx="4"/>
              <a:endCxn id="6" idx="0"/>
            </p:cNvCxnSpPr>
            <p:nvPr/>
          </p:nvCxnSpPr>
          <p:spPr>
            <a:xfrm>
              <a:off x="4545367" y="1890944"/>
              <a:ext cx="0" cy="300065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91AA01-D6DB-4EA3-BFFC-816A8C96E8D9}"/>
              </a:ext>
            </a:extLst>
          </p:cNvPr>
          <p:cNvSpPr txBox="1"/>
          <p:nvPr/>
        </p:nvSpPr>
        <p:spPr>
          <a:xfrm>
            <a:off x="3232940" y="1636286"/>
            <a:ext cx="839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TW" altLang="en-US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為什麼會想學</a:t>
            </a:r>
            <a:r>
              <a:rPr lang="en-US" altLang="zh-TW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?</a:t>
            </a:r>
            <a:r>
              <a:rPr lang="zh-TW" altLang="en-US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是怎麼開始</a:t>
            </a:r>
            <a:r>
              <a:rPr lang="en-US" altLang="zh-TW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zh-TW" altLang="en-US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起步</a:t>
            </a:r>
            <a:r>
              <a:rPr lang="en-US" altLang="zh-TW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r>
              <a:rPr lang="zh-TW" altLang="en-US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</a:t>
            </a:r>
            <a:r>
              <a:rPr lang="en-US" altLang="zh-TW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?</a:t>
            </a:r>
            <a:endParaRPr lang="zh-TW" altLang="en-US" sz="3200" b="1" dirty="0">
              <a:solidFill>
                <a:schemeClr val="accent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4618255-6E2C-4E4E-A9F8-D80DDE872572}"/>
              </a:ext>
            </a:extLst>
          </p:cNvPr>
          <p:cNvSpPr txBox="1"/>
          <p:nvPr/>
        </p:nvSpPr>
        <p:spPr>
          <a:xfrm>
            <a:off x="3232938" y="2655190"/>
            <a:ext cx="572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</a:t>
            </a:r>
            <a:r>
              <a:rPr lang="zh-TW" altLang="en-US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我是怎麼學的</a:t>
            </a:r>
            <a:r>
              <a:rPr lang="en-US" altLang="zh-TW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?</a:t>
            </a:r>
            <a:r>
              <a:rPr lang="zh-TW" altLang="en-US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和計劃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5AEC62-2170-4505-BD9C-D38C2103301C}"/>
              </a:ext>
            </a:extLst>
          </p:cNvPr>
          <p:cNvSpPr txBox="1"/>
          <p:nvPr/>
        </p:nvSpPr>
        <p:spPr>
          <a:xfrm>
            <a:off x="3232938" y="3674095"/>
            <a:ext cx="572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</a:t>
            </a:r>
            <a:r>
              <a:rPr lang="zh-TW" altLang="en-US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遇到</a:t>
            </a:r>
            <a:r>
              <a:rPr lang="en-US" altLang="zh-TW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</a:t>
            </a:r>
            <a:r>
              <a:rPr lang="zh-TW" altLang="en-US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解決困難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CF57845-0226-48D9-9D92-5794D75FC1BF}"/>
              </a:ext>
            </a:extLst>
          </p:cNvPr>
          <p:cNvSpPr txBox="1"/>
          <p:nvPr/>
        </p:nvSpPr>
        <p:spPr>
          <a:xfrm>
            <a:off x="3232938" y="4636937"/>
            <a:ext cx="572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4.</a:t>
            </a:r>
            <a:r>
              <a:rPr lang="zh-TW" altLang="en-US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額外收穫</a:t>
            </a:r>
            <a:r>
              <a:rPr lang="en-US" altLang="zh-TW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</a:t>
            </a:r>
            <a:r>
              <a:rPr lang="zh-TW" altLang="en-US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小成果</a:t>
            </a:r>
          </a:p>
        </p:txBody>
      </p:sp>
    </p:spTree>
    <p:extLst>
      <p:ext uri="{BB962C8B-B14F-4D97-AF65-F5344CB8AC3E}">
        <p14:creationId xmlns:p14="http://schemas.microsoft.com/office/powerpoint/2010/main" val="564039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1500A3A2-AEA2-4199-8D33-F5BC3EF600D9}"/>
              </a:ext>
            </a:extLst>
          </p:cNvPr>
          <p:cNvSpPr txBox="1"/>
          <p:nvPr/>
        </p:nvSpPr>
        <p:spPr>
          <a:xfrm>
            <a:off x="369903" y="526002"/>
            <a:ext cx="572609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為什麼會想學</a:t>
            </a:r>
            <a:r>
              <a:rPr lang="en-US" altLang="zh-TW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?</a:t>
            </a:r>
            <a:endParaRPr lang="zh-TW" altLang="en-US" sz="3200" b="1" dirty="0">
              <a:solidFill>
                <a:schemeClr val="accent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4621B8-3519-4F8C-BED8-A65C37309ED8}"/>
              </a:ext>
            </a:extLst>
          </p:cNvPr>
          <p:cNvSpPr txBox="1"/>
          <p:nvPr/>
        </p:nvSpPr>
        <p:spPr>
          <a:xfrm>
            <a:off x="369903" y="1209046"/>
            <a:ext cx="332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原因</a:t>
            </a:r>
            <a:r>
              <a:rPr lang="en-US" altLang="zh-TW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TW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TW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覺得很酷</a:t>
            </a:r>
            <a:endParaRPr lang="en-US" altLang="zh-TW" sz="32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0C83EF-3045-4313-8FB9-40BFC99E4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2967"/>
            <a:ext cx="5608948" cy="315503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07F1E6D-5643-4EBB-A0B9-ABF3527B5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48" y="0"/>
            <a:ext cx="6636456" cy="403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1500A3A2-AEA2-4199-8D33-F5BC3EF600D9}"/>
              </a:ext>
            </a:extLst>
          </p:cNvPr>
          <p:cNvSpPr txBox="1"/>
          <p:nvPr/>
        </p:nvSpPr>
        <p:spPr>
          <a:xfrm>
            <a:off x="369903" y="526002"/>
            <a:ext cx="572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為什麼會想學</a:t>
            </a:r>
            <a:r>
              <a:rPr lang="en-US" altLang="zh-TW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?</a:t>
            </a:r>
            <a:endParaRPr lang="zh-TW" altLang="en-US" sz="3200" b="1" dirty="0">
              <a:solidFill>
                <a:schemeClr val="accent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4621B8-3519-4F8C-BED8-A65C37309ED8}"/>
              </a:ext>
            </a:extLst>
          </p:cNvPr>
          <p:cNvSpPr txBox="1"/>
          <p:nvPr/>
        </p:nvSpPr>
        <p:spPr>
          <a:xfrm>
            <a:off x="369903" y="1209046"/>
            <a:ext cx="588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原因</a:t>
            </a:r>
            <a:r>
              <a:rPr lang="en-US" altLang="zh-TW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TW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</a:t>
            </a:r>
            <a:r>
              <a:rPr lang="zh-TW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有親戚從事相關行業</a:t>
            </a:r>
            <a:endParaRPr lang="en-US" altLang="zh-TW" sz="32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205C3B5-564F-4239-98ED-DD557E6B6D76}"/>
              </a:ext>
            </a:extLst>
          </p:cNvPr>
          <p:cNvSpPr txBox="1"/>
          <p:nvPr/>
        </p:nvSpPr>
        <p:spPr>
          <a:xfrm>
            <a:off x="369903" y="2143871"/>
            <a:ext cx="5880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生活過很好</a:t>
            </a:r>
            <a:r>
              <a:rPr lang="en-US" altLang="zh-TW" sz="32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!</a:t>
            </a:r>
          </a:p>
          <a:p>
            <a:r>
              <a:rPr lang="zh-TW" altLang="en-US" sz="32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好像每天上班過得很輕鬆</a:t>
            </a:r>
            <a:endParaRPr lang="en-US" altLang="zh-TW" sz="3200" b="1" dirty="0">
              <a:solidFill>
                <a:srgbClr val="FFFF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1BC222-4DCC-41BC-A85B-3395AA72B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03" y="3198664"/>
            <a:ext cx="3570502" cy="252238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BEA0B27-3370-49CB-832A-98CD4ADC827C}"/>
              </a:ext>
            </a:extLst>
          </p:cNvPr>
          <p:cNvSpPr txBox="1"/>
          <p:nvPr/>
        </p:nvSpPr>
        <p:spPr>
          <a:xfrm>
            <a:off x="5942029" y="1247382"/>
            <a:ext cx="588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原因</a:t>
            </a:r>
            <a:r>
              <a:rPr lang="en-US" altLang="zh-TW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TW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</a:t>
            </a:r>
            <a:r>
              <a:rPr lang="zh-TW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長期接觸電腦</a:t>
            </a:r>
            <a:endParaRPr lang="en-US" altLang="zh-TW" sz="32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AEB7EA-DD67-42D3-BE6D-D35070C89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29" y="2087914"/>
            <a:ext cx="1577419" cy="111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59E686F-99BE-40B0-BCC7-66E526CA2BF3}"/>
              </a:ext>
            </a:extLst>
          </p:cNvPr>
          <p:cNvSpPr txBox="1"/>
          <p:nvPr/>
        </p:nvSpPr>
        <p:spPr>
          <a:xfrm rot="255451">
            <a:off x="7320357" y="2436259"/>
            <a:ext cx="588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創業失敗</a:t>
            </a:r>
            <a:r>
              <a:rPr lang="en-US" altLang="zh-TW" sz="32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!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416ED0D-AA79-412C-80C7-319FF8028E58}"/>
              </a:ext>
            </a:extLst>
          </p:cNvPr>
          <p:cNvSpPr txBox="1"/>
          <p:nvPr/>
        </p:nvSpPr>
        <p:spPr>
          <a:xfrm>
            <a:off x="6096000" y="5610618"/>
            <a:ext cx="588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但也學到很多學校學不到的東西</a:t>
            </a:r>
            <a:r>
              <a:rPr lang="en-US" altLang="zh-TW" sz="32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FB9BF97-B030-4465-892C-4F0721D9B0C9}"/>
              </a:ext>
            </a:extLst>
          </p:cNvPr>
          <p:cNvSpPr txBox="1"/>
          <p:nvPr/>
        </p:nvSpPr>
        <p:spPr>
          <a:xfrm>
            <a:off x="6109593" y="3547008"/>
            <a:ext cx="5880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聽都沒聽過的頻道</a:t>
            </a:r>
            <a:r>
              <a:rPr lang="en-US" altLang="zh-TW" sz="32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</a:t>
            </a:r>
          </a:p>
          <a:p>
            <a:r>
              <a:rPr lang="zh-TW" altLang="en-US" sz="32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只有</a:t>
            </a:r>
            <a:r>
              <a:rPr lang="en-US" altLang="zh-TW" sz="32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200</a:t>
            </a:r>
            <a:r>
              <a:rPr lang="zh-TW" altLang="en-US" sz="32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多訂閱</a:t>
            </a:r>
            <a:r>
              <a:rPr lang="en-US" altLang="zh-TW" sz="32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</a:t>
            </a:r>
          </a:p>
          <a:p>
            <a:r>
              <a:rPr lang="zh-TW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都沒人留言</a:t>
            </a:r>
            <a:r>
              <a:rPr lang="en-US" altLang="zh-TW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979A394-E6C8-4BF5-AA13-2F93045A53F1}"/>
              </a:ext>
            </a:extLst>
          </p:cNvPr>
          <p:cNvSpPr txBox="1"/>
          <p:nvPr/>
        </p:nvSpPr>
        <p:spPr>
          <a:xfrm>
            <a:off x="215932" y="6039610"/>
            <a:ext cx="588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熬夜 半夜才回家</a:t>
            </a:r>
            <a:r>
              <a:rPr lang="en-US" altLang="zh-TW" sz="32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163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9" grpId="0"/>
      <p:bldP spid="12" grpId="0"/>
      <p:bldP spid="13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1500A3A2-AEA2-4199-8D33-F5BC3EF600D9}"/>
              </a:ext>
            </a:extLst>
          </p:cNvPr>
          <p:cNvSpPr txBox="1"/>
          <p:nvPr/>
        </p:nvSpPr>
        <p:spPr>
          <a:xfrm>
            <a:off x="369903" y="526002"/>
            <a:ext cx="572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為什麼會想學</a:t>
            </a:r>
            <a:r>
              <a:rPr lang="en-US" altLang="zh-TW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?</a:t>
            </a:r>
            <a:endParaRPr lang="zh-TW" altLang="en-US" sz="3200" b="1" dirty="0">
              <a:solidFill>
                <a:schemeClr val="accent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4621B8-3519-4F8C-BED8-A65C37309ED8}"/>
              </a:ext>
            </a:extLst>
          </p:cNvPr>
          <p:cNvSpPr txBox="1"/>
          <p:nvPr/>
        </p:nvSpPr>
        <p:spPr>
          <a:xfrm>
            <a:off x="369903" y="1209046"/>
            <a:ext cx="332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原因</a:t>
            </a:r>
            <a:r>
              <a:rPr lang="en-US" altLang="zh-TW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TW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4.</a:t>
            </a:r>
            <a:r>
              <a:rPr lang="zh-TW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為了工作</a:t>
            </a:r>
            <a:endParaRPr lang="en-US" altLang="zh-TW" sz="32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13DF47-524C-4B11-8C80-50E064618B00}"/>
              </a:ext>
            </a:extLst>
          </p:cNvPr>
          <p:cNvSpPr txBox="1"/>
          <p:nvPr/>
        </p:nvSpPr>
        <p:spPr>
          <a:xfrm>
            <a:off x="292917" y="1787121"/>
            <a:ext cx="5880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3200" b="1" dirty="0">
              <a:solidFill>
                <a:srgbClr val="FFFF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sz="32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希望以後的工作是可以吹冷氣的</a:t>
            </a:r>
            <a:endParaRPr lang="en-US" altLang="zh-TW" sz="3200" b="1" dirty="0">
              <a:solidFill>
                <a:srgbClr val="FFFF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3BF5CF4-7D53-43EA-916E-07341F389AF9}"/>
              </a:ext>
            </a:extLst>
          </p:cNvPr>
          <p:cNvSpPr txBox="1"/>
          <p:nvPr/>
        </p:nvSpPr>
        <p:spPr>
          <a:xfrm>
            <a:off x="6172985" y="1202346"/>
            <a:ext cx="5557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原因</a:t>
            </a:r>
            <a:r>
              <a:rPr lang="en-US" altLang="zh-TW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r>
              <a:rPr lang="zh-TW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5.</a:t>
            </a:r>
            <a:r>
              <a:rPr lang="zh-TW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可以創造很多東西</a:t>
            </a:r>
            <a:endParaRPr lang="en-US" altLang="zh-TW" sz="32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D164F7E-3A74-4708-B091-FAF04DEC68BD}"/>
              </a:ext>
            </a:extLst>
          </p:cNvPr>
          <p:cNvSpPr txBox="1"/>
          <p:nvPr/>
        </p:nvSpPr>
        <p:spPr>
          <a:xfrm>
            <a:off x="6311932" y="2268728"/>
            <a:ext cx="588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各個想的到東西都可以寫出來</a:t>
            </a:r>
            <a:endParaRPr lang="en-US" altLang="zh-TW" sz="3200" b="1" dirty="0">
              <a:solidFill>
                <a:srgbClr val="FFFF6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428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6C5240F-BF48-4444-B3D1-F6D87292E2F2}"/>
              </a:ext>
            </a:extLst>
          </p:cNvPr>
          <p:cNvSpPr txBox="1"/>
          <p:nvPr/>
        </p:nvSpPr>
        <p:spPr>
          <a:xfrm>
            <a:off x="369903" y="600264"/>
            <a:ext cx="572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我是怎麼開始</a:t>
            </a:r>
            <a:r>
              <a:rPr lang="en-US" altLang="zh-TW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zh-TW" altLang="en-US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起步</a:t>
            </a:r>
            <a:r>
              <a:rPr lang="en-US" altLang="zh-TW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r>
              <a:rPr lang="zh-TW" altLang="en-US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</a:t>
            </a:r>
            <a:r>
              <a:rPr lang="en-US" altLang="zh-TW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?</a:t>
            </a:r>
            <a:endParaRPr lang="zh-TW" altLang="en-US" sz="3200" b="1" dirty="0">
              <a:solidFill>
                <a:schemeClr val="accent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7C2CDA-D4A1-4CC4-9934-CB64E67477C8}"/>
              </a:ext>
            </a:extLst>
          </p:cNvPr>
          <p:cNvSpPr txBox="1"/>
          <p:nvPr/>
        </p:nvSpPr>
        <p:spPr>
          <a:xfrm>
            <a:off x="475463" y="1185039"/>
            <a:ext cx="412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一切的起源</a:t>
            </a:r>
            <a:r>
              <a:rPr lang="en-US" altLang="zh-TW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</a:t>
            </a:r>
            <a:endParaRPr lang="zh-TW" altLang="en-US" sz="32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1ECE963-BF97-4002-A35B-EAFBC51CE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600" y="2595404"/>
            <a:ext cx="5509891" cy="40599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DE06B19-A79C-429D-8C4A-D5D88A865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601" y="1931260"/>
            <a:ext cx="6633804" cy="46328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3512B3B-6168-4BD4-A8F0-8643D23DAC47}"/>
              </a:ext>
            </a:extLst>
          </p:cNvPr>
          <p:cNvSpPr txBox="1"/>
          <p:nvPr/>
        </p:nvSpPr>
        <p:spPr>
          <a:xfrm>
            <a:off x="475463" y="2354589"/>
            <a:ext cx="412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TW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親戚的介紹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9DFA946-84EF-49E9-BBBA-962BE9A307F3}"/>
              </a:ext>
            </a:extLst>
          </p:cNvPr>
          <p:cNvSpPr txBox="1"/>
          <p:nvPr/>
        </p:nvSpPr>
        <p:spPr>
          <a:xfrm>
            <a:off x="475462" y="3428999"/>
            <a:ext cx="412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</a:t>
            </a:r>
            <a:r>
              <a:rPr lang="zh-TW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查</a:t>
            </a:r>
            <a:r>
              <a:rPr lang="en-US" altLang="zh-TW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FB</a:t>
            </a:r>
            <a:r>
              <a:rPr lang="zh-TW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社團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755D0C1-B5ED-42EC-B13E-E37C1E592D2B}"/>
              </a:ext>
            </a:extLst>
          </p:cNvPr>
          <p:cNvSpPr txBox="1"/>
          <p:nvPr/>
        </p:nvSpPr>
        <p:spPr>
          <a:xfrm>
            <a:off x="848323" y="4598549"/>
            <a:ext cx="412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各種社團</a:t>
            </a:r>
            <a:r>
              <a:rPr lang="en-US" altLang="zh-TW" sz="3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</a:t>
            </a:r>
            <a:endParaRPr lang="zh-TW" altLang="en-US" sz="32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8F54856-E82E-4B61-82FD-F5AE9434B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692" y="1291627"/>
            <a:ext cx="6545622" cy="53433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F28EBD1-9100-4BC9-A3D4-1A369D6E7B91}"/>
              </a:ext>
            </a:extLst>
          </p:cNvPr>
          <p:cNvSpPr txBox="1"/>
          <p:nvPr/>
        </p:nvSpPr>
        <p:spPr>
          <a:xfrm>
            <a:off x="9157912" y="1361066"/>
            <a:ext cx="105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私人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F79AB8C-872E-42E6-AF7A-A6C9A9456981}"/>
              </a:ext>
            </a:extLst>
          </p:cNvPr>
          <p:cNvSpPr txBox="1"/>
          <p:nvPr/>
        </p:nvSpPr>
        <p:spPr>
          <a:xfrm>
            <a:off x="10133266" y="1978235"/>
            <a:ext cx="105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公開</a:t>
            </a:r>
          </a:p>
        </p:txBody>
      </p:sp>
    </p:spTree>
    <p:extLst>
      <p:ext uri="{BB962C8B-B14F-4D97-AF65-F5344CB8AC3E}">
        <p14:creationId xmlns:p14="http://schemas.microsoft.com/office/powerpoint/2010/main" val="40114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7F445F50-A8DD-4039-A97B-B1B86AF18B50}"/>
              </a:ext>
            </a:extLst>
          </p:cNvPr>
          <p:cNvSpPr txBox="1"/>
          <p:nvPr/>
        </p:nvSpPr>
        <p:spPr>
          <a:xfrm>
            <a:off x="0" y="413759"/>
            <a:ext cx="5726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我是怎麼學的</a:t>
            </a:r>
            <a:r>
              <a:rPr lang="en-US" altLang="zh-TW" sz="36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?</a:t>
            </a:r>
            <a:endParaRPr lang="zh-TW" altLang="en-US" sz="3600" b="1" dirty="0">
              <a:solidFill>
                <a:schemeClr val="accent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6FB9496-0CE7-4D61-8412-8A8B66E28010}"/>
              </a:ext>
            </a:extLst>
          </p:cNvPr>
          <p:cNvSpPr txBox="1"/>
          <p:nvPr/>
        </p:nvSpPr>
        <p:spPr>
          <a:xfrm>
            <a:off x="6878424" y="1170536"/>
            <a:ext cx="4015047" cy="4401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TW" altLang="en-US" sz="2800" b="1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TW" sz="2800" b="1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#</a:t>
            </a:r>
            <a:r>
              <a:rPr lang="zh-TW" altLang="en-US" sz="2800" b="1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實際執行</a:t>
            </a:r>
            <a:r>
              <a:rPr lang="en-US" altLang="zh-TW" sz="2800" b="1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</a:p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程式一句句打</a:t>
            </a:r>
            <a:endParaRPr lang="en-US" altLang="zh-TW" sz="28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endParaRPr lang="en-US" altLang="zh-TW" sz="28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遇到不懂的上網查</a:t>
            </a:r>
            <a:r>
              <a:rPr lang="en-US" altLang="zh-TW" sz="2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Google(</a:t>
            </a:r>
            <a:r>
              <a:rPr lang="zh-TW" altLang="en-US" sz="2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下對關鍵字</a:t>
            </a:r>
            <a:r>
              <a:rPr lang="en-US" altLang="zh-TW" sz="2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  <a:p>
            <a:pPr algn="ctr"/>
            <a:endParaRPr lang="en-US" altLang="zh-TW" sz="28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或者查再不懂的可以去社團問</a:t>
            </a:r>
            <a:endParaRPr lang="en-US" altLang="zh-TW" sz="28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endParaRPr lang="en-US" altLang="zh-TW" sz="28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sz="2800" b="1" dirty="0">
                <a:solidFill>
                  <a:srgbClr val="FF505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練習</a:t>
            </a:r>
          </a:p>
        </p:txBody>
      </p:sp>
      <p:pic>
        <p:nvPicPr>
          <p:cNvPr id="2050" name="Picture 2" descr="What people think programming is vs. how it actually is - YouTube">
            <a:extLst>
              <a:ext uri="{FF2B5EF4-FFF2-40B4-BE49-F238E27FC236}">
                <a16:creationId xmlns:a16="http://schemas.microsoft.com/office/drawing/2014/main" id="{A748D72A-A648-4473-AB01-8D07FE01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0536"/>
            <a:ext cx="4015047" cy="225846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728ADD-76CA-43D6-8411-1CAA156871FC}"/>
              </a:ext>
            </a:extLst>
          </p:cNvPr>
          <p:cNvSpPr txBox="1"/>
          <p:nvPr/>
        </p:nvSpPr>
        <p:spPr>
          <a:xfrm>
            <a:off x="0" y="2967335"/>
            <a:ext cx="401504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想像中自己打的</a:t>
            </a:r>
            <a:r>
              <a:rPr lang="en-US" altLang="zh-TW" sz="24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</a:t>
            </a:r>
          </a:p>
        </p:txBody>
      </p:sp>
      <p:pic>
        <p:nvPicPr>
          <p:cNvPr id="2052" name="Picture 4" descr="SPRING HOODIES TAKE 3-5 WEEKS AFTER MAY 22ND. ❤️ on Twitter: &quot;i ...">
            <a:extLst>
              <a:ext uri="{FF2B5EF4-FFF2-40B4-BE49-F238E27FC236}">
                <a16:creationId xmlns:a16="http://schemas.microsoft.com/office/drawing/2014/main" id="{1BE7743B-1F1A-443A-9B7D-01614384F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429000"/>
            <a:ext cx="4015047" cy="279542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D14A5AB-7000-4EB3-ADB5-416B489CC854}"/>
              </a:ext>
            </a:extLst>
          </p:cNvPr>
          <p:cNvSpPr txBox="1"/>
          <p:nvPr/>
        </p:nvSpPr>
        <p:spPr>
          <a:xfrm>
            <a:off x="0" y="5762762"/>
            <a:ext cx="401504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實際上自己的</a:t>
            </a:r>
            <a:r>
              <a:rPr lang="en-US" altLang="zh-TW" sz="2400" b="1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2C58003-1344-4D64-9096-AD7D09C341AE}"/>
              </a:ext>
            </a:extLst>
          </p:cNvPr>
          <p:cNvSpPr txBox="1"/>
          <p:nvPr/>
        </p:nvSpPr>
        <p:spPr>
          <a:xfrm>
            <a:off x="4015046" y="1288641"/>
            <a:ext cx="720353" cy="4832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TW" altLang="en-US" sz="2800" b="1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TW" sz="2800" b="1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#</a:t>
            </a:r>
            <a:r>
              <a:rPr lang="zh-TW" altLang="en-US" sz="2800" b="1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心理預期</a:t>
            </a:r>
            <a:endParaRPr lang="en-US" altLang="zh-TW" sz="2800" b="1" dirty="0">
              <a:solidFill>
                <a:srgbClr val="FFFF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TW" sz="2800" b="1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</a:t>
            </a:r>
          </a:p>
          <a:p>
            <a:r>
              <a:rPr lang="zh-TW" altLang="en-US" sz="2800" b="1" dirty="0">
                <a:solidFill>
                  <a:srgbClr val="FFFF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實際上</a:t>
            </a:r>
            <a:endParaRPr lang="en-US" altLang="zh-TW" sz="2800" b="1" dirty="0">
              <a:solidFill>
                <a:srgbClr val="FFFF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endParaRPr lang="zh-TW" altLang="en-US" sz="2800" b="1" dirty="0">
              <a:solidFill>
                <a:srgbClr val="FF505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094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7F445F50-A8DD-4039-A97B-B1B86AF18B50}"/>
              </a:ext>
            </a:extLst>
          </p:cNvPr>
          <p:cNvSpPr txBox="1"/>
          <p:nvPr/>
        </p:nvSpPr>
        <p:spPr>
          <a:xfrm>
            <a:off x="143255" y="190638"/>
            <a:ext cx="572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我的計畫</a:t>
            </a:r>
            <a:r>
              <a:rPr lang="en-US" altLang="zh-TW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TW" altLang="en-US" sz="3200" b="1" dirty="0">
              <a:solidFill>
                <a:schemeClr val="accent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5A136F6-6B25-4D4B-BDEC-FC5D68B62A4D}"/>
              </a:ext>
            </a:extLst>
          </p:cNvPr>
          <p:cNvSpPr txBox="1"/>
          <p:nvPr/>
        </p:nvSpPr>
        <p:spPr>
          <a:xfrm>
            <a:off x="5869352" y="4177445"/>
            <a:ext cx="6941675" cy="13849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TW" altLang="en-US" sz="28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影片</a:t>
            </a:r>
            <a:r>
              <a:rPr lang="en-US" altLang="zh-TW" sz="28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zh-TW" altLang="en-US" sz="28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只有英文</a:t>
            </a:r>
            <a:r>
              <a:rPr lang="en-US" altLang="zh-TW" sz="28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  <a:p>
            <a:r>
              <a:rPr lang="zh-TW" altLang="en-US" sz="2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也有中文</a:t>
            </a:r>
            <a:endParaRPr lang="en-US" altLang="zh-TW" sz="28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sz="2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有時候從母語的開始學會是最好的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613C21-2E4A-41D6-8020-3A8DB25EB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873" y="2243683"/>
            <a:ext cx="6149873" cy="161558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35715B8-279D-4F0C-ACD7-11A5FEF7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173" y="61616"/>
            <a:ext cx="9083827" cy="15012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B724C45-044B-419B-B60F-334A097A6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011" y="1400684"/>
            <a:ext cx="8847587" cy="169178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A0C79B6-EA60-4E12-B1AA-2108D29D5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729" y="841960"/>
            <a:ext cx="9586791" cy="162320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FF59F65-2F92-462C-9BDB-964C4EB35CCE}"/>
              </a:ext>
            </a:extLst>
          </p:cNvPr>
          <p:cNvSpPr/>
          <p:nvPr/>
        </p:nvSpPr>
        <p:spPr>
          <a:xfrm>
            <a:off x="143255" y="685703"/>
            <a:ext cx="11079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華康新特黑體(P)" panose="020B0900000000000000" pitchFamily="34" charset="-120"/>
                <a:ea typeface="華康新特黑體(P)" panose="020B0900000000000000" pitchFamily="34" charset="-120"/>
              </a:rPr>
              <a:t>影片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6023464-0530-4FE3-A24A-57647D45E7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407"/>
          <a:stretch/>
        </p:blipFill>
        <p:spPr>
          <a:xfrm>
            <a:off x="3001" y="4177445"/>
            <a:ext cx="6423968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0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7F445F50-A8DD-4039-A97B-B1B86AF18B50}"/>
              </a:ext>
            </a:extLst>
          </p:cNvPr>
          <p:cNvSpPr txBox="1"/>
          <p:nvPr/>
        </p:nvSpPr>
        <p:spPr>
          <a:xfrm>
            <a:off x="143255" y="190638"/>
            <a:ext cx="572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我的計畫</a:t>
            </a:r>
            <a:r>
              <a:rPr lang="en-US" altLang="zh-TW" sz="3200" b="1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TW" altLang="en-US" sz="3200" b="1" dirty="0">
              <a:solidFill>
                <a:schemeClr val="accent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027D92F-0595-476C-ABAC-CF3E23B1F9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7" t="426" r="24400"/>
          <a:stretch/>
        </p:blipFill>
        <p:spPr>
          <a:xfrm rot="5400000">
            <a:off x="632810" y="1499690"/>
            <a:ext cx="3187086" cy="224314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79AD7A7-E28B-4E0C-A610-932C70EB45F4}"/>
              </a:ext>
            </a:extLst>
          </p:cNvPr>
          <p:cNvSpPr txBox="1"/>
          <p:nvPr/>
        </p:nvSpPr>
        <p:spPr>
          <a:xfrm>
            <a:off x="2669238" y="892966"/>
            <a:ext cx="7917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TW" altLang="en-US" sz="28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書 </a:t>
            </a:r>
            <a:r>
              <a:rPr lang="en-US" altLang="zh-TW" sz="2800" dirty="0">
                <a:solidFill>
                  <a:srgbClr val="FFFF66"/>
                </a:solidFill>
                <a:latin typeface="Microsoft New Tai Lue" panose="020B0502040204020203" pitchFamily="34" charset="0"/>
                <a:ea typeface="華康粗黑體(P)" panose="020B0700000000000000" pitchFamily="34" charset="-120"/>
                <a:cs typeface="Microsoft New Tai Lue" panose="020B0502040204020203" pitchFamily="34" charset="0"/>
              </a:rPr>
              <a:t>《</a:t>
            </a:r>
            <a:r>
              <a:rPr lang="en-US" altLang="zh-TW" sz="28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zh-TW" altLang="en-US" sz="28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語言教學手冊</a:t>
            </a:r>
            <a:r>
              <a:rPr lang="en-US" altLang="zh-TW" sz="2800" dirty="0">
                <a:solidFill>
                  <a:srgbClr val="FFFF66"/>
                </a:solidFill>
                <a:latin typeface="Microsoft New Tai Lue" panose="020B0502040204020203" pitchFamily="34" charset="0"/>
                <a:ea typeface="Yu Gothic UI Semibold" panose="020B0700000000000000" pitchFamily="34" charset="-128"/>
                <a:cs typeface="Microsoft New Tai Lue" panose="020B0502040204020203" pitchFamily="34" charset="0"/>
              </a:rPr>
              <a:t>》</a:t>
            </a:r>
          </a:p>
          <a:p>
            <a:r>
              <a:rPr lang="en-US" altLang="zh-TW" sz="2800" dirty="0">
                <a:solidFill>
                  <a:srgbClr val="FFFF66"/>
                </a:solidFill>
                <a:latin typeface="Microsoft New Tai Lue" panose="020B0502040204020203" pitchFamily="34" charset="0"/>
                <a:ea typeface="Yu Gothic UI Semibold" panose="020B0700000000000000" pitchFamily="34" charset="-128"/>
                <a:cs typeface="Microsoft New Tai Lue" panose="020B0502040204020203" pitchFamily="34" charset="0"/>
              </a:rPr>
              <a:t>	&gt;</a:t>
            </a:r>
            <a:r>
              <a:rPr lang="zh-TW" altLang="en-US" sz="2800" b="1" dirty="0">
                <a:solidFill>
                  <a:schemeClr val="bg1"/>
                </a:solidFill>
                <a:latin typeface="Microsoft New Tai Lue" panose="020B0502040204020203" pitchFamily="34" charset="0"/>
                <a:ea typeface="Yu Gothic UI Semibold" panose="020B0700000000000000" pitchFamily="34" charset="-128"/>
                <a:cs typeface="Microsoft New Tai Lue" panose="020B0502040204020203" pitchFamily="34" charset="0"/>
              </a:rPr>
              <a:t>量、題目比較多</a:t>
            </a:r>
            <a:r>
              <a:rPr lang="en-US" altLang="zh-TW" sz="2800" b="1" dirty="0">
                <a:solidFill>
                  <a:schemeClr val="bg1"/>
                </a:solidFill>
                <a:latin typeface="Microsoft New Tai Lue" panose="020B0502040204020203" pitchFamily="34" charset="0"/>
                <a:ea typeface="Yu Gothic UI Semibold" panose="020B0700000000000000" pitchFamily="34" charset="-128"/>
                <a:cs typeface="Microsoft New Tai Lue" panose="020B0502040204020203" pitchFamily="34" charset="0"/>
              </a:rPr>
              <a:t>!!!!</a:t>
            </a:r>
            <a:endParaRPr lang="zh-TW" altLang="en-US" sz="2800" b="1" dirty="0">
              <a:solidFill>
                <a:schemeClr val="bg1"/>
              </a:solidFill>
              <a:latin typeface="Microsoft New Tai Lue" panose="020B0502040204020203" pitchFamily="34" charset="0"/>
              <a:ea typeface="Yu Gothic UI Semibold" panose="020B0700000000000000" pitchFamily="34" charset="-128"/>
              <a:cs typeface="Microsoft New Tai Lue" panose="020B0502040204020203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B26C91-6423-40F3-8D1A-F0FAE70AEE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11" t="1024" r="23498" b="-1"/>
          <a:stretch/>
        </p:blipFill>
        <p:spPr>
          <a:xfrm rot="5400000">
            <a:off x="8822278" y="296230"/>
            <a:ext cx="2680891" cy="30544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BF9E05C-D631-4282-AA96-A911B14CDAA5}"/>
              </a:ext>
            </a:extLst>
          </p:cNvPr>
          <p:cNvSpPr txBox="1"/>
          <p:nvPr/>
        </p:nvSpPr>
        <p:spPr>
          <a:xfrm>
            <a:off x="2950591" y="2028441"/>
            <a:ext cx="585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TW" altLang="en-US" sz="28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相當於</a:t>
            </a:r>
            <a:r>
              <a:rPr lang="en-US" altLang="zh-TW" sz="28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zh-TW" altLang="en-US" sz="28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本半英文課本厚度</a:t>
            </a:r>
            <a:r>
              <a:rPr lang="en-US" altLang="zh-TW" sz="2800" b="1" dirty="0">
                <a:solidFill>
                  <a:srgbClr val="FFFF6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!!!</a:t>
            </a:r>
            <a:endParaRPr lang="en-US" altLang="zh-TW" sz="2800" dirty="0">
              <a:solidFill>
                <a:srgbClr val="FFFF66"/>
              </a:solidFill>
              <a:latin typeface="Microsoft New Tai Lue" panose="020B0502040204020203" pitchFamily="34" charset="0"/>
              <a:ea typeface="Yu Gothic UI Semibold" panose="020B0700000000000000" pitchFamily="34" charset="-128"/>
              <a:cs typeface="Microsoft New Tai Lue" panose="020B0502040204020203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A93EEB4-D88F-480F-90ED-F5752D3E423C}"/>
              </a:ext>
            </a:extLst>
          </p:cNvPr>
          <p:cNvSpPr txBox="1"/>
          <p:nvPr/>
        </p:nvSpPr>
        <p:spPr>
          <a:xfrm>
            <a:off x="3626203" y="3416224"/>
            <a:ext cx="5059315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TW" altLang="en-US" sz="2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邊做邊看</a:t>
            </a:r>
            <a:endParaRPr lang="en-US" altLang="zh-TW" sz="28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TW" altLang="en-US" sz="2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不一定要看完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53FD33-7E62-4153-8BFF-19BD5445AEE0}"/>
              </a:ext>
            </a:extLst>
          </p:cNvPr>
          <p:cNvSpPr/>
          <p:nvPr/>
        </p:nvSpPr>
        <p:spPr>
          <a:xfrm>
            <a:off x="201441" y="775413"/>
            <a:ext cx="6463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華康新特黑體(P)" panose="020B0900000000000000" pitchFamily="34" charset="-120"/>
                <a:ea typeface="華康新特黑體(P)" panose="020B0900000000000000" pitchFamily="34" charset="-120"/>
              </a:rPr>
              <a:t>書</a:t>
            </a:r>
            <a:endParaRPr lang="zh-TW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華康新特黑體(P)" panose="020B0900000000000000" pitchFamily="34" charset="-120"/>
              <a:ea typeface="華康新特黑體(P)" panose="020B09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64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9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500</Words>
  <Application>Microsoft Office PowerPoint</Application>
  <PresentationFormat>寬螢幕</PresentationFormat>
  <Paragraphs>81</Paragraphs>
  <Slides>13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Calibri</vt:lpstr>
      <vt:lpstr>Microsoft New Tai Lue</vt:lpstr>
      <vt:lpstr>Calibri Light</vt:lpstr>
      <vt:lpstr>Microsoft YaHei UI</vt:lpstr>
      <vt:lpstr>Arial</vt:lpstr>
      <vt:lpstr>華康新特黑體(P)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驄杰 潘</dc:creator>
  <cp:lastModifiedBy>驄杰 潘</cp:lastModifiedBy>
  <cp:revision>55</cp:revision>
  <dcterms:created xsi:type="dcterms:W3CDTF">2020-04-27T12:23:26Z</dcterms:created>
  <dcterms:modified xsi:type="dcterms:W3CDTF">2020-06-30T12:06:45Z</dcterms:modified>
</cp:coreProperties>
</file>